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62" r:id="rId6"/>
    <p:sldId id="263" r:id="rId7"/>
    <p:sldId id="259" r:id="rId8"/>
    <p:sldId id="264" r:id="rId9"/>
    <p:sldId id="265" r:id="rId10"/>
    <p:sldId id="266" r:id="rId11"/>
  </p:sldIdLst>
  <p:sldSz cx="12192000" cy="6858000"/>
  <p:notesSz cx="7010400" cy="111252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894"/>
    <a:srgbClr val="E56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9714E2CE-49BD-48D6-BDE9-742EF28E4E55}" type="datetimeFigureOut">
              <a:rPr lang="es-CL" smtClean="0"/>
              <a:t>11-04-2023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350235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9714E2CE-49BD-48D6-BDE9-742EF28E4E55}" type="datetimeFigureOut">
              <a:rPr lang="es-CL" smtClean="0"/>
              <a:t>11-04-2023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263624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9714E2CE-49BD-48D6-BDE9-742EF28E4E55}" type="datetimeFigureOut">
              <a:rPr lang="es-CL" smtClean="0"/>
              <a:t>11-04-2023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155842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9714E2CE-49BD-48D6-BDE9-742EF28E4E55}" type="datetimeFigureOut">
              <a:rPr lang="es-CL" smtClean="0"/>
              <a:t>11-04-2023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2483154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714E2CE-49BD-48D6-BDE9-742EF28E4E55}" type="datetimeFigureOut">
              <a:rPr lang="es-CL" smtClean="0"/>
              <a:t>11-04-2023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227093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9714E2CE-49BD-48D6-BDE9-742EF28E4E55}" type="datetimeFigureOut">
              <a:rPr lang="es-CL" smtClean="0"/>
              <a:t>11-04-2023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207354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9714E2CE-49BD-48D6-BDE9-742EF28E4E55}" type="datetimeFigureOut">
              <a:rPr lang="es-CL" smtClean="0"/>
              <a:t>11-04-2023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194383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9714E2CE-49BD-48D6-BDE9-742EF28E4E55}" type="datetimeFigureOut">
              <a:rPr lang="es-CL" smtClean="0"/>
              <a:t>11-04-2023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40557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714E2CE-49BD-48D6-BDE9-742EF28E4E55}" type="datetimeFigureOut">
              <a:rPr lang="es-CL" smtClean="0"/>
              <a:t>11-04-2023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51053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714E2CE-49BD-48D6-BDE9-742EF28E4E55}" type="datetimeFigureOut">
              <a:rPr lang="es-CL" smtClean="0"/>
              <a:t>11-04-2023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322903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714E2CE-49BD-48D6-BDE9-742EF28E4E55}" type="datetimeFigureOut">
              <a:rPr lang="es-CL" smtClean="0"/>
              <a:t>11-04-2023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A23EFA31-41AE-4F6E-9B68-4F79D61F0CAF}" type="slidenum">
              <a:rPr lang="es-CL" smtClean="0"/>
              <a:t>‹Nº›</a:t>
            </a:fld>
            <a:endParaRPr lang="es-CL"/>
          </a:p>
        </p:txBody>
      </p:sp>
    </p:spTree>
    <p:extLst>
      <p:ext uri="{BB962C8B-B14F-4D97-AF65-F5344CB8AC3E}">
        <p14:creationId xmlns:p14="http://schemas.microsoft.com/office/powerpoint/2010/main" val="216846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4E2CE-49BD-48D6-BDE9-742EF28E4E55}" type="datetimeFigureOut">
              <a:rPr lang="es-CL" smtClean="0"/>
              <a:t>11-04-2023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EFA31-41AE-4F6E-9B68-4F79D61F0CAF}" type="slidenum">
              <a:rPr lang="es-CL" smtClean="0"/>
              <a:t>‹Nº›</a:t>
            </a:fld>
            <a:endParaRPr lang="es-CL"/>
          </a:p>
        </p:txBody>
      </p:sp>
      <p:grpSp>
        <p:nvGrpSpPr>
          <p:cNvPr id="7" name="Grupo 6">
            <a:extLst>
              <a:ext uri="{FF2B5EF4-FFF2-40B4-BE49-F238E27FC236}">
                <a16:creationId xmlns:a16="http://schemas.microsoft.com/office/drawing/2014/main" id="{2D18E9C1-A77A-EDF3-CC06-4C505E179233}"/>
              </a:ext>
            </a:extLst>
          </p:cNvPr>
          <p:cNvGrpSpPr/>
          <p:nvPr userDrawn="1"/>
        </p:nvGrpSpPr>
        <p:grpSpPr>
          <a:xfrm>
            <a:off x="0" y="6618513"/>
            <a:ext cx="12192000" cy="251235"/>
            <a:chOff x="-80010" y="6617970"/>
            <a:chExt cx="12393930" cy="240348"/>
          </a:xfrm>
        </p:grpSpPr>
        <p:sp>
          <p:nvSpPr>
            <p:cNvPr id="8" name="Rectángulo 7">
              <a:extLst>
                <a:ext uri="{FF2B5EF4-FFF2-40B4-BE49-F238E27FC236}">
                  <a16:creationId xmlns:a16="http://schemas.microsoft.com/office/drawing/2014/main" id="{7F4E75C4-5EB4-9DD0-7EFA-DC51808C4C72}"/>
                </a:ext>
              </a:extLst>
            </p:cNvPr>
            <p:cNvSpPr/>
            <p:nvPr userDrawn="1"/>
          </p:nvSpPr>
          <p:spPr>
            <a:xfrm>
              <a:off x="-80010" y="6617970"/>
              <a:ext cx="3089910" cy="240030"/>
            </a:xfrm>
            <a:prstGeom prst="rect">
              <a:avLst/>
            </a:prstGeom>
            <a:solidFill>
              <a:srgbClr val="E56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AB7652BA-A127-6A15-B160-539618CB1379}"/>
                </a:ext>
              </a:extLst>
            </p:cNvPr>
            <p:cNvSpPr/>
            <p:nvPr userDrawn="1"/>
          </p:nvSpPr>
          <p:spPr>
            <a:xfrm>
              <a:off x="3021330" y="6617970"/>
              <a:ext cx="3089910" cy="240030"/>
            </a:xfrm>
            <a:prstGeom prst="rect">
              <a:avLst/>
            </a:prstGeom>
            <a:solidFill>
              <a:srgbClr val="F8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D4E94A5-E284-754F-4CB6-1CD5B9E99480}"/>
                </a:ext>
              </a:extLst>
            </p:cNvPr>
            <p:cNvSpPr/>
            <p:nvPr userDrawn="1"/>
          </p:nvSpPr>
          <p:spPr>
            <a:xfrm>
              <a:off x="6122670" y="6617970"/>
              <a:ext cx="3089910" cy="240030"/>
            </a:xfrm>
            <a:prstGeom prst="rect">
              <a:avLst/>
            </a:prstGeom>
            <a:solidFill>
              <a:srgbClr val="158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F287824C-2B35-C40B-A762-96E4F9848BEC}"/>
                </a:ext>
              </a:extLst>
            </p:cNvPr>
            <p:cNvSpPr/>
            <p:nvPr userDrawn="1"/>
          </p:nvSpPr>
          <p:spPr>
            <a:xfrm>
              <a:off x="9224010" y="6618288"/>
              <a:ext cx="3089910" cy="240030"/>
            </a:xfrm>
            <a:prstGeom prst="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215621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hyperlink" Target="https://www.portaltransparencia.cl/PortalPdT/pdtt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F98A2D6-CC1B-2357-C2D8-736030765C36}"/>
              </a:ext>
            </a:extLst>
          </p:cNvPr>
          <p:cNvSpPr txBox="1"/>
          <p:nvPr/>
        </p:nvSpPr>
        <p:spPr>
          <a:xfrm>
            <a:off x="2302486" y="187466"/>
            <a:ext cx="9444037" cy="646331"/>
          </a:xfrm>
          <a:prstGeom prst="rect">
            <a:avLst/>
          </a:prstGeom>
          <a:noFill/>
        </p:spPr>
        <p:txBody>
          <a:bodyPr wrap="square">
            <a:spAutoFit/>
          </a:bodyPr>
          <a:lstStyle/>
          <a:p>
            <a:pPr algn="ctr" eaLnBrk="1" fontAlgn="auto" hangingPunct="1">
              <a:spcBef>
                <a:spcPts val="0"/>
              </a:spcBef>
              <a:spcAft>
                <a:spcPts val="0"/>
              </a:spcAft>
              <a:defRPr/>
            </a:pPr>
            <a:r>
              <a:rPr lang="es-CL" sz="3600" b="1" dirty="0">
                <a:ln w="13462">
                  <a:solidFill>
                    <a:schemeClr val="bg1"/>
                  </a:solidFill>
                  <a:prstDash val="solid"/>
                </a:ln>
                <a:solidFill>
                  <a:srgbClr val="174994"/>
                </a:solidFill>
                <a:latin typeface="Century Gothic" panose="020B0502020202020204" pitchFamily="34" charset="0"/>
              </a:rPr>
              <a:t>Tramitación Constitución persona jurídica</a:t>
            </a:r>
          </a:p>
        </p:txBody>
      </p:sp>
      <p:pic>
        <p:nvPicPr>
          <p:cNvPr id="5" name="Imagen 4">
            <a:extLst>
              <a:ext uri="{FF2B5EF4-FFF2-40B4-BE49-F238E27FC236}">
                <a16:creationId xmlns:a16="http://schemas.microsoft.com/office/drawing/2014/main" id="{56AB80AC-1B1B-9A40-99EB-9F109D6FC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8321"/>
            <a:ext cx="1798638" cy="1077907"/>
          </a:xfrm>
          <a:prstGeom prst="rect">
            <a:avLst/>
          </a:prstGeom>
        </p:spPr>
      </p:pic>
      <p:pic>
        <p:nvPicPr>
          <p:cNvPr id="8" name="Picture 2" descr="Persona Natural vs Persona Jurídica - Kambista">
            <a:extLst>
              <a:ext uri="{FF2B5EF4-FFF2-40B4-BE49-F238E27FC236}">
                <a16:creationId xmlns:a16="http://schemas.microsoft.com/office/drawing/2014/main" id="{7B74660A-FE9A-F486-20A1-F6E18A769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645"/>
          <a:stretch/>
        </p:blipFill>
        <p:spPr bwMode="auto">
          <a:xfrm>
            <a:off x="0" y="964502"/>
            <a:ext cx="12192000" cy="5081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7C3F5E4-C5B9-36F5-4B4A-CC025F5CCBE6}"/>
              </a:ext>
            </a:extLst>
          </p:cNvPr>
          <p:cNvSpPr/>
          <p:nvPr/>
        </p:nvSpPr>
        <p:spPr>
          <a:xfrm>
            <a:off x="-14288" y="964502"/>
            <a:ext cx="12213222" cy="5633625"/>
          </a:xfrm>
          <a:prstGeom prst="rect">
            <a:avLst/>
          </a:prstGeom>
          <a:solidFill>
            <a:srgbClr val="174994">
              <a:alpha val="6989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Subtítulo 2"/>
          <p:cNvSpPr>
            <a:spLocks noGrp="1"/>
          </p:cNvSpPr>
          <p:nvPr>
            <p:ph type="subTitle" idx="1"/>
          </p:nvPr>
        </p:nvSpPr>
        <p:spPr>
          <a:xfrm>
            <a:off x="1524000" y="6176540"/>
            <a:ext cx="9144000" cy="461779"/>
          </a:xfrm>
        </p:spPr>
        <p:txBody>
          <a:bodyPr/>
          <a:lstStyle/>
          <a:p>
            <a:r>
              <a:rPr lang="es-ES" dirty="0">
                <a:solidFill>
                  <a:schemeClr val="bg1"/>
                </a:solidFill>
              </a:rPr>
              <a:t>Se constituyen bajo la Ley 19.418</a:t>
            </a:r>
            <a:endParaRPr lang="es-CL" dirty="0">
              <a:solidFill>
                <a:schemeClr val="bg1"/>
              </a:solidFill>
            </a:endParaRPr>
          </a:p>
        </p:txBody>
      </p:sp>
    </p:spTree>
    <p:extLst>
      <p:ext uri="{BB962C8B-B14F-4D97-AF65-F5344CB8AC3E}">
        <p14:creationId xmlns:p14="http://schemas.microsoft.com/office/powerpoint/2010/main" val="4091762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versión persona natural a persona jurídica | Lanzate Solo el Blog">
            <a:extLst>
              <a:ext uri="{FF2B5EF4-FFF2-40B4-BE49-F238E27FC236}">
                <a16:creationId xmlns:a16="http://schemas.microsoft.com/office/drawing/2014/main" id="{45C5E0F5-A311-55C6-728F-C58FDD06B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60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221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74F649-0C9A-6EFA-6300-4231325864DD}"/>
              </a:ext>
            </a:extLst>
          </p:cNvPr>
          <p:cNvSpPr/>
          <p:nvPr/>
        </p:nvSpPr>
        <p:spPr>
          <a:xfrm>
            <a:off x="-10049" y="-10048"/>
            <a:ext cx="12279085" cy="1547446"/>
          </a:xfrm>
          <a:prstGeom prst="rect">
            <a:avLst/>
          </a:prstGeom>
          <a:solidFill>
            <a:srgbClr val="E56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contenido 2"/>
          <p:cNvSpPr>
            <a:spLocks noGrp="1"/>
          </p:cNvSpPr>
          <p:nvPr>
            <p:ph idx="1"/>
          </p:nvPr>
        </p:nvSpPr>
        <p:spPr>
          <a:xfrm>
            <a:off x="838200" y="152140"/>
            <a:ext cx="10515600" cy="5700445"/>
          </a:xfrm>
        </p:spPr>
        <p:txBody>
          <a:bodyPr>
            <a:normAutofit fontScale="70000" lnSpcReduction="20000"/>
          </a:bodyPr>
          <a:lstStyle/>
          <a:p>
            <a:pPr marL="0" indent="0" algn="ctr">
              <a:buNone/>
            </a:pPr>
            <a:endParaRPr lang="es-ES" sz="3800" dirty="0"/>
          </a:p>
          <a:p>
            <a:pPr marL="0" indent="0" algn="ctr">
              <a:buNone/>
            </a:pPr>
            <a:r>
              <a:rPr lang="es-ES" sz="5100" b="1" dirty="0">
                <a:solidFill>
                  <a:schemeClr val="bg1"/>
                </a:solidFill>
              </a:rPr>
              <a:t>TIPOS DE ORGANIZACIONES REGIDAS POR LA LEY 19.418</a:t>
            </a:r>
          </a:p>
          <a:p>
            <a:pPr marL="0" indent="0" algn="ctr">
              <a:buNone/>
            </a:pPr>
            <a:endParaRPr lang="es-ES" sz="5100" b="1" dirty="0"/>
          </a:p>
          <a:p>
            <a:endParaRPr lang="es-ES" dirty="0"/>
          </a:p>
          <a:p>
            <a:r>
              <a:rPr lang="es-ES" sz="3800" b="1" dirty="0">
                <a:solidFill>
                  <a:srgbClr val="184894"/>
                </a:solidFill>
              </a:rPr>
              <a:t>ORGANIZACIONES TERRITORIALES</a:t>
            </a:r>
            <a:r>
              <a:rPr lang="es-ES" dirty="0">
                <a:solidFill>
                  <a:srgbClr val="184894"/>
                </a:solidFill>
              </a:rPr>
              <a:t>:</a:t>
            </a:r>
          </a:p>
          <a:p>
            <a:endParaRPr lang="es-ES" dirty="0"/>
          </a:p>
          <a:p>
            <a:pPr marL="0" indent="0" algn="just">
              <a:buNone/>
            </a:pPr>
            <a:r>
              <a:rPr lang="es-ES" sz="4100" dirty="0">
                <a:solidFill>
                  <a:schemeClr val="tx1">
                    <a:lumMod val="50000"/>
                    <a:lumOff val="50000"/>
                  </a:schemeClr>
                </a:solidFill>
              </a:rPr>
              <a:t>Juntas de Vecinos que deben tener un mínimo de socios de 150 personas en el área urbana y en el sector rural un número menor, lo cual se fundamenta previo a la constitución con el Decreto Alcaldicio del señor Alcalde, él que autoriza su constitución justificándose la lejanía del sector del área urbana de la comuna. </a:t>
            </a:r>
          </a:p>
          <a:p>
            <a:pPr marL="0" indent="0">
              <a:buNone/>
            </a:pPr>
            <a:endParaRPr lang="es-ES" sz="4100" dirty="0">
              <a:solidFill>
                <a:schemeClr val="tx1">
                  <a:lumMod val="50000"/>
                  <a:lumOff val="50000"/>
                </a:schemeClr>
              </a:solidFill>
            </a:endParaRPr>
          </a:p>
          <a:p>
            <a:pPr marL="0" indent="0">
              <a:buNone/>
            </a:pPr>
            <a:r>
              <a:rPr lang="es-ES" sz="4100" dirty="0">
                <a:solidFill>
                  <a:schemeClr val="tx1">
                    <a:lumMod val="50000"/>
                    <a:lumOff val="50000"/>
                  </a:schemeClr>
                </a:solidFill>
              </a:rPr>
              <a:t>   Podrá ser socio de una Junta de Vecinos todo mayor de 14 años. </a:t>
            </a:r>
          </a:p>
          <a:p>
            <a:pPr marL="0" indent="0">
              <a:buNone/>
            </a:pPr>
            <a:endParaRPr lang="es-ES" dirty="0"/>
          </a:p>
        </p:txBody>
      </p:sp>
      <p:pic>
        <p:nvPicPr>
          <p:cNvPr id="4" name="1">
            <a:hlinkClick r:id="" action="ppaction://media"/>
            <a:extLst>
              <a:ext uri="{FF2B5EF4-FFF2-40B4-BE49-F238E27FC236}">
                <a16:creationId xmlns:a16="http://schemas.microsoft.com/office/drawing/2014/main" id="{86C7972F-C160-59F1-43F6-D57052CFD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9468" y="2042021"/>
            <a:ext cx="609600" cy="609600"/>
          </a:xfrm>
          <a:prstGeom prst="rect">
            <a:avLst/>
          </a:prstGeom>
        </p:spPr>
      </p:pic>
    </p:spTree>
    <p:extLst>
      <p:ext uri="{BB962C8B-B14F-4D97-AF65-F5344CB8AC3E}">
        <p14:creationId xmlns:p14="http://schemas.microsoft.com/office/powerpoint/2010/main" val="24692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7364" y="477982"/>
            <a:ext cx="10626436" cy="5698981"/>
          </a:xfrm>
        </p:spPr>
        <p:txBody>
          <a:bodyPr/>
          <a:lstStyle/>
          <a:p>
            <a:pPr lvl="0"/>
            <a:r>
              <a:rPr lang="es-ES" sz="3200" b="1" dirty="0">
                <a:solidFill>
                  <a:srgbClr val="184894"/>
                </a:solidFill>
              </a:rPr>
              <a:t>Organizaciones Funcionales:</a:t>
            </a:r>
          </a:p>
          <a:p>
            <a:pPr lvl="0"/>
            <a:endParaRPr lang="es-ES" sz="1800" dirty="0">
              <a:solidFill>
                <a:prstClr val="black"/>
              </a:solidFill>
            </a:endParaRPr>
          </a:p>
          <a:p>
            <a:pPr marL="0" lvl="0" indent="0" algn="just">
              <a:buNone/>
            </a:pPr>
            <a:r>
              <a:rPr lang="es-ES" sz="3200" dirty="0">
                <a:solidFill>
                  <a:prstClr val="black"/>
                </a:solidFill>
              </a:rPr>
              <a:t> </a:t>
            </a:r>
            <a:r>
              <a:rPr lang="es-ES" sz="3200" dirty="0">
                <a:solidFill>
                  <a:schemeClr val="tx1">
                    <a:lumMod val="50000"/>
                    <a:lumOff val="50000"/>
                  </a:schemeClr>
                </a:solidFill>
              </a:rPr>
              <a:t>Son Organizaciones que se constituyen con una mínimo de 15 socios mayores de 15 años, según indica la ley 19.418, pueden ser agrupaciones funcionales los Centros de Madres, Agrupación de Mujeres, Club de Adulto Mayor, Organizaciones de Discapacidad, Uniones Comunales, Centro General de Padres y Apoderados, Comités de Vivienda, Mejoramiento , Desarrollo y otras Agrupaciones.</a:t>
            </a:r>
          </a:p>
          <a:p>
            <a:endParaRPr lang="es-CL" dirty="0"/>
          </a:p>
        </p:txBody>
      </p:sp>
      <p:pic>
        <p:nvPicPr>
          <p:cNvPr id="2" name="2">
            <a:hlinkClick r:id="" action="ppaction://media"/>
            <a:extLst>
              <a:ext uri="{FF2B5EF4-FFF2-40B4-BE49-F238E27FC236}">
                <a16:creationId xmlns:a16="http://schemas.microsoft.com/office/drawing/2014/main" id="{DF797645-A911-A915-7712-761BBA0E0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7799" y="681037"/>
            <a:ext cx="609600" cy="609600"/>
          </a:xfrm>
          <a:prstGeom prst="rect">
            <a:avLst/>
          </a:prstGeom>
        </p:spPr>
      </p:pic>
    </p:spTree>
    <p:extLst>
      <p:ext uri="{BB962C8B-B14F-4D97-AF65-F5344CB8AC3E}">
        <p14:creationId xmlns:p14="http://schemas.microsoft.com/office/powerpoint/2010/main" val="214422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2C2861-CF29-F474-B465-C8B75377A1E8}"/>
              </a:ext>
            </a:extLst>
          </p:cNvPr>
          <p:cNvSpPr/>
          <p:nvPr/>
        </p:nvSpPr>
        <p:spPr>
          <a:xfrm>
            <a:off x="-10049" y="-10048"/>
            <a:ext cx="12279085" cy="1547446"/>
          </a:xfrm>
          <a:prstGeom prst="rect">
            <a:avLst/>
          </a:prstGeom>
          <a:solidFill>
            <a:srgbClr val="E56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normAutofit/>
          </a:bodyPr>
          <a:lstStyle/>
          <a:p>
            <a:pPr algn="ctr"/>
            <a:r>
              <a:rPr lang="es-ES" sz="3600" b="1" dirty="0">
                <a:solidFill>
                  <a:schemeClr val="bg1"/>
                </a:solidFill>
              </a:rPr>
              <a:t>PASOS A SEGUIR  </a:t>
            </a:r>
            <a:br>
              <a:rPr lang="es-ES" sz="3600" b="1" dirty="0">
                <a:solidFill>
                  <a:schemeClr val="bg1"/>
                </a:solidFill>
              </a:rPr>
            </a:br>
            <a:r>
              <a:rPr lang="es-ES" sz="3600" b="1" dirty="0">
                <a:solidFill>
                  <a:schemeClr val="bg1"/>
                </a:solidFill>
              </a:rPr>
              <a:t>EN EL PROCESO DE CONSTITUCION </a:t>
            </a:r>
            <a:endParaRPr lang="es-CL" sz="3600" b="1" dirty="0">
              <a:solidFill>
                <a:schemeClr val="bg1"/>
              </a:solidFill>
            </a:endParaRPr>
          </a:p>
        </p:txBody>
      </p:sp>
      <p:sp>
        <p:nvSpPr>
          <p:cNvPr id="3" name="Marcador de contenido 2"/>
          <p:cNvSpPr>
            <a:spLocks noGrp="1"/>
          </p:cNvSpPr>
          <p:nvPr>
            <p:ph idx="1"/>
          </p:nvPr>
        </p:nvSpPr>
        <p:spPr/>
        <p:txBody>
          <a:bodyPr>
            <a:normAutofit fontScale="85000" lnSpcReduction="20000"/>
          </a:bodyPr>
          <a:lstStyle/>
          <a:p>
            <a:pPr marL="0" indent="0" algn="just">
              <a:buNone/>
            </a:pPr>
            <a:r>
              <a:rPr lang="es-ES" dirty="0">
                <a:solidFill>
                  <a:schemeClr val="tx1">
                    <a:lumMod val="50000"/>
                    <a:lumOff val="50000"/>
                  </a:schemeClr>
                </a:solidFill>
              </a:rPr>
              <a:t>1.- </a:t>
            </a:r>
            <a:r>
              <a:rPr lang="es-ES" sz="3800" dirty="0">
                <a:solidFill>
                  <a:schemeClr val="tx1">
                    <a:lumMod val="50000"/>
                    <a:lumOff val="50000"/>
                  </a:schemeClr>
                </a:solidFill>
              </a:rPr>
              <a:t>Podrá descargar los estatutos tipos entrando al siguiente link  </a:t>
            </a:r>
            <a:r>
              <a:rPr lang="es-ES" sz="3800" dirty="0">
                <a:hlinkClick r:id="rId4"/>
              </a:rPr>
              <a:t>https://www.portaltransparencia.cl/PortalPdT/pdtta</a:t>
            </a:r>
            <a:r>
              <a:rPr lang="es-ES" sz="3800" dirty="0"/>
              <a:t>.  </a:t>
            </a:r>
          </a:p>
          <a:p>
            <a:pPr marL="0" indent="0" algn="just">
              <a:buNone/>
            </a:pPr>
            <a:r>
              <a:rPr lang="es-ES" dirty="0">
                <a:solidFill>
                  <a:schemeClr val="tx1">
                    <a:lumMod val="50000"/>
                    <a:lumOff val="50000"/>
                  </a:schemeClr>
                </a:solidFill>
              </a:rPr>
              <a:t>2</a:t>
            </a:r>
            <a:r>
              <a:rPr lang="es-ES" sz="3800" dirty="0">
                <a:solidFill>
                  <a:schemeClr val="tx1">
                    <a:lumMod val="50000"/>
                    <a:lumOff val="50000"/>
                  </a:schemeClr>
                </a:solidFill>
              </a:rPr>
              <a:t>.- Deberán sociabilizarlos con los socios que desean conformar la organización ya sea territorial ( 150 personas como mínimo) o funcionales ( mínimo 15 personas). </a:t>
            </a:r>
          </a:p>
          <a:p>
            <a:pPr marL="0" indent="0" algn="just">
              <a:buNone/>
            </a:pPr>
            <a:r>
              <a:rPr lang="es-ES" sz="4100" dirty="0">
                <a:solidFill>
                  <a:schemeClr val="tx1">
                    <a:lumMod val="50000"/>
                    <a:lumOff val="50000"/>
                  </a:schemeClr>
                </a:solidFill>
              </a:rPr>
              <a:t>3.- Se solicitará en la oficina de la Secretaria Municipal Esmeralda 536, segundo piso con Jeannette Pino Pizarro fecha y hora de constitución de la organización. </a:t>
            </a:r>
          </a:p>
          <a:p>
            <a:pPr marL="0" indent="0" algn="just">
              <a:buNone/>
            </a:pPr>
            <a:r>
              <a:rPr lang="es-ES" sz="3800" dirty="0">
                <a:solidFill>
                  <a:schemeClr val="tx1">
                    <a:lumMod val="50000"/>
                    <a:lumOff val="50000"/>
                  </a:schemeClr>
                </a:solidFill>
              </a:rPr>
              <a:t>4.- Deberán disponer de una Libro Registro de Socios y Libro de Actas nuevos para la asamblea constitutiva.</a:t>
            </a:r>
          </a:p>
        </p:txBody>
      </p:sp>
      <p:pic>
        <p:nvPicPr>
          <p:cNvPr id="5" name="3">
            <a:hlinkClick r:id="" action="ppaction://media"/>
            <a:extLst>
              <a:ext uri="{FF2B5EF4-FFF2-40B4-BE49-F238E27FC236}">
                <a16:creationId xmlns:a16="http://schemas.microsoft.com/office/drawing/2014/main" id="{86852CA0-549E-AD88-C7E9-AC15BC7DB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5421" y="540391"/>
            <a:ext cx="609600" cy="609600"/>
          </a:xfrm>
          <a:prstGeom prst="rect">
            <a:avLst/>
          </a:prstGeom>
        </p:spPr>
      </p:pic>
    </p:spTree>
    <p:extLst>
      <p:ext uri="{BB962C8B-B14F-4D97-AF65-F5344CB8AC3E}">
        <p14:creationId xmlns:p14="http://schemas.microsoft.com/office/powerpoint/2010/main" val="26056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2332" y="975855"/>
            <a:ext cx="10515600" cy="5780520"/>
          </a:xfrm>
        </p:spPr>
        <p:txBody>
          <a:bodyPr>
            <a:normAutofit fontScale="25000" lnSpcReduction="20000"/>
          </a:bodyPr>
          <a:lstStyle/>
          <a:p>
            <a:pPr marL="0" lvl="0" indent="0">
              <a:buNone/>
            </a:pPr>
            <a:endParaRPr lang="es-ES" sz="1500" dirty="0">
              <a:solidFill>
                <a:prstClr val="black"/>
              </a:solidFill>
            </a:endParaRPr>
          </a:p>
          <a:p>
            <a:pPr marL="0" lvl="0" indent="0" algn="just">
              <a:buNone/>
            </a:pPr>
            <a:r>
              <a:rPr lang="es-ES" sz="11600" dirty="0">
                <a:solidFill>
                  <a:schemeClr val="tx1">
                    <a:lumMod val="50000"/>
                    <a:lumOff val="50000"/>
                  </a:schemeClr>
                </a:solidFill>
              </a:rPr>
              <a:t> 5.- El día agendado para la constitución en la cual participará el Ministro de Fe, designado por el Municipio, deberán estar presente los socios fundadores con su carnet de identidad, lo cual será requerido al inicio de la asamblea. </a:t>
            </a:r>
          </a:p>
          <a:p>
            <a:pPr marL="0" lvl="0" indent="0" algn="just">
              <a:buNone/>
            </a:pPr>
            <a:r>
              <a:rPr lang="es-ES" sz="11600" dirty="0">
                <a:solidFill>
                  <a:schemeClr val="tx1">
                    <a:lumMod val="50000"/>
                    <a:lumOff val="50000"/>
                  </a:schemeClr>
                </a:solidFill>
              </a:rPr>
              <a:t>6.- En ese acto deberá ser aprobado por la asamblea, los estatutos, el Nombre de la Organización, el domicilio y la directiva provisoria que tendrá una vigencia de 60 días desde la fecha de otorgamiento de la persona jurídica. </a:t>
            </a:r>
          </a:p>
          <a:p>
            <a:pPr marL="0" lvl="0" indent="0" algn="just">
              <a:buNone/>
            </a:pPr>
            <a:r>
              <a:rPr lang="es-ES" sz="11600" dirty="0">
                <a:solidFill>
                  <a:schemeClr val="tx1">
                    <a:lumMod val="50000"/>
                    <a:lumOff val="50000"/>
                  </a:schemeClr>
                </a:solidFill>
              </a:rPr>
              <a:t>7.- Desde esta fecha la organización tendrá 30 días corridos para depositar en la Oficina de Personas Jurídicas los antecedentes que se detallan: Estatutos; Acta Asamblea Constitutiva; Planilla con los socios fundadores; planilla con los nombres de la directiva provisoria; solicitud de inscripción dirigida a la Secretaria Municipal.</a:t>
            </a:r>
          </a:p>
          <a:p>
            <a:pPr marL="0" lvl="0" indent="0">
              <a:buNone/>
            </a:pPr>
            <a:r>
              <a:rPr lang="es-ES" sz="8600" dirty="0">
                <a:solidFill>
                  <a:prstClr val="black"/>
                </a:solidFill>
              </a:rPr>
              <a:t> </a:t>
            </a:r>
            <a:endParaRPr lang="es-CL" sz="8600" dirty="0"/>
          </a:p>
        </p:txBody>
      </p:sp>
      <p:pic>
        <p:nvPicPr>
          <p:cNvPr id="2" name="4">
            <a:hlinkClick r:id="" action="ppaction://media"/>
            <a:extLst>
              <a:ext uri="{FF2B5EF4-FFF2-40B4-BE49-F238E27FC236}">
                <a16:creationId xmlns:a16="http://schemas.microsoft.com/office/drawing/2014/main" id="{AE8C0FDD-9925-87F3-69BF-F3F5FCACE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2081" y="366255"/>
            <a:ext cx="609600" cy="609600"/>
          </a:xfrm>
          <a:prstGeom prst="rect">
            <a:avLst/>
          </a:prstGeom>
        </p:spPr>
      </p:pic>
    </p:spTree>
    <p:extLst>
      <p:ext uri="{BB962C8B-B14F-4D97-AF65-F5344CB8AC3E}">
        <p14:creationId xmlns:p14="http://schemas.microsoft.com/office/powerpoint/2010/main" val="134916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13509" y="537151"/>
            <a:ext cx="10515600" cy="5281757"/>
          </a:xfrm>
        </p:spPr>
        <p:txBody>
          <a:bodyPr>
            <a:normAutofit lnSpcReduction="10000"/>
          </a:bodyPr>
          <a:lstStyle/>
          <a:p>
            <a:pPr marL="0" lvl="0" indent="0">
              <a:buNone/>
            </a:pPr>
            <a:endParaRPr lang="es-ES" sz="1800" dirty="0">
              <a:solidFill>
                <a:prstClr val="black"/>
              </a:solidFill>
            </a:endParaRPr>
          </a:p>
          <a:p>
            <a:pPr marL="0" lvl="0" indent="0" algn="just">
              <a:buNone/>
            </a:pPr>
            <a:r>
              <a:rPr lang="es-ES" sz="3100" dirty="0">
                <a:solidFill>
                  <a:schemeClr val="tx1">
                    <a:lumMod val="50000"/>
                    <a:lumOff val="50000"/>
                  </a:schemeClr>
                </a:solidFill>
              </a:rPr>
              <a:t>8.- La Secretaria Municipal revisará los antecedentes recibidos, disponiendo de un plazo máximo de 30 días según indica el artículo Nº 8 de la ley 19.418. Si no tuviese observación, entregará a la Organización el Certificado Provisorio de Persona Jurídica, para que el representante legal se dirija a la Oficina de Impuestos Internos de Los Andes, para solicitar el Rut de la Organización. </a:t>
            </a:r>
          </a:p>
          <a:p>
            <a:pPr marL="0" lvl="0" indent="0" algn="just">
              <a:buNone/>
            </a:pPr>
            <a:endParaRPr lang="es-ES" sz="3100" dirty="0">
              <a:solidFill>
                <a:schemeClr val="tx1">
                  <a:lumMod val="50000"/>
                  <a:lumOff val="50000"/>
                </a:schemeClr>
              </a:solidFill>
            </a:endParaRPr>
          </a:p>
          <a:p>
            <a:pPr marL="0" lvl="0" indent="0" algn="just">
              <a:buNone/>
            </a:pPr>
            <a:r>
              <a:rPr lang="es-ES" sz="3100" dirty="0">
                <a:solidFill>
                  <a:schemeClr val="tx1">
                    <a:lumMod val="50000"/>
                    <a:lumOff val="50000"/>
                  </a:schemeClr>
                </a:solidFill>
              </a:rPr>
              <a:t>9.- Una vez que la Organización haga depósito de una copia de ese documento en Secretaria Municipal, esta enviará al Registro Civil para su inscripción en el Registro Nacional de personas Jurídicas.</a:t>
            </a:r>
            <a:endParaRPr lang="es-CL" dirty="0"/>
          </a:p>
        </p:txBody>
      </p:sp>
      <p:pic>
        <p:nvPicPr>
          <p:cNvPr id="2" name="5">
            <a:hlinkClick r:id="" action="ppaction://media"/>
            <a:extLst>
              <a:ext uri="{FF2B5EF4-FFF2-40B4-BE49-F238E27FC236}">
                <a16:creationId xmlns:a16="http://schemas.microsoft.com/office/drawing/2014/main" id="{D5FDD174-3763-C050-0934-65E7063FC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232351"/>
            <a:ext cx="609600" cy="609600"/>
          </a:xfrm>
          <a:prstGeom prst="rect">
            <a:avLst/>
          </a:prstGeom>
        </p:spPr>
      </p:pic>
    </p:spTree>
    <p:extLst>
      <p:ext uri="{BB962C8B-B14F-4D97-AF65-F5344CB8AC3E}">
        <p14:creationId xmlns:p14="http://schemas.microsoft.com/office/powerpoint/2010/main" val="306137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236E6C-A1F0-3A8C-1F6B-22821BC66C26}"/>
              </a:ext>
            </a:extLst>
          </p:cNvPr>
          <p:cNvSpPr/>
          <p:nvPr/>
        </p:nvSpPr>
        <p:spPr>
          <a:xfrm>
            <a:off x="-10049" y="-10048"/>
            <a:ext cx="12279085" cy="1547446"/>
          </a:xfrm>
          <a:prstGeom prst="rect">
            <a:avLst/>
          </a:prstGeom>
          <a:solidFill>
            <a:srgbClr val="E56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245882"/>
            <a:ext cx="10515600" cy="1325563"/>
          </a:xfrm>
        </p:spPr>
        <p:txBody>
          <a:bodyPr/>
          <a:lstStyle/>
          <a:p>
            <a:pPr algn="ctr"/>
            <a:r>
              <a:rPr lang="es-ES" b="1" dirty="0">
                <a:solidFill>
                  <a:schemeClr val="bg1"/>
                </a:solidFill>
              </a:rPr>
              <a:t>CONSTITUCIONES REGIDAS POR LA</a:t>
            </a:r>
            <a:br>
              <a:rPr lang="es-ES" b="1" dirty="0">
                <a:solidFill>
                  <a:schemeClr val="bg1"/>
                </a:solidFill>
              </a:rPr>
            </a:br>
            <a:r>
              <a:rPr lang="es-ES" b="1" dirty="0">
                <a:solidFill>
                  <a:schemeClr val="bg1"/>
                </a:solidFill>
              </a:rPr>
              <a:t>LEY 20.500 </a:t>
            </a:r>
            <a:endParaRPr lang="es-CL" b="1" dirty="0">
              <a:solidFill>
                <a:schemeClr val="bg1"/>
              </a:solidFill>
            </a:endParaRPr>
          </a:p>
        </p:txBody>
      </p:sp>
      <p:sp>
        <p:nvSpPr>
          <p:cNvPr id="5" name="CuadroTexto 4"/>
          <p:cNvSpPr txBox="1"/>
          <p:nvPr/>
        </p:nvSpPr>
        <p:spPr>
          <a:xfrm>
            <a:off x="1183246" y="2111570"/>
            <a:ext cx="9825507" cy="3585597"/>
          </a:xfrm>
          <a:prstGeom prst="rect">
            <a:avLst/>
          </a:prstGeom>
          <a:noFill/>
        </p:spPr>
        <p:txBody>
          <a:bodyPr wrap="square" rtlCol="0">
            <a:spAutoFit/>
          </a:bodyPr>
          <a:lstStyle/>
          <a:p>
            <a:r>
              <a:rPr lang="es-ES" sz="3200" b="1" dirty="0">
                <a:solidFill>
                  <a:srgbClr val="184894"/>
                </a:solidFill>
              </a:rPr>
              <a:t>PASOS A SEGUIR </a:t>
            </a:r>
          </a:p>
          <a:p>
            <a:endParaRPr lang="es-ES" sz="3200" b="1" dirty="0"/>
          </a:p>
          <a:p>
            <a:pPr algn="just"/>
            <a:r>
              <a:rPr lang="es-ES" sz="2900" dirty="0">
                <a:solidFill>
                  <a:schemeClr val="tx1">
                    <a:lumMod val="50000"/>
                    <a:lumOff val="50000"/>
                  </a:schemeClr>
                </a:solidFill>
              </a:rPr>
              <a:t>1.- La Organización que desea constituirse bajo el alero de esta ley, deberá disponer de sus estatutos, debiendo constituirse con la presencia de un Ministro de Fe, quien puede ser Notario público, Oficial del registro Civil de la Comuna, a el Secretario Municipal Comunal).</a:t>
            </a:r>
          </a:p>
          <a:p>
            <a:r>
              <a:rPr lang="es-ES" dirty="0"/>
              <a:t>.</a:t>
            </a:r>
            <a:endParaRPr lang="es-CL" dirty="0"/>
          </a:p>
        </p:txBody>
      </p:sp>
      <p:pic>
        <p:nvPicPr>
          <p:cNvPr id="3" name="6">
            <a:hlinkClick r:id="" action="ppaction://media"/>
            <a:extLst>
              <a:ext uri="{FF2B5EF4-FFF2-40B4-BE49-F238E27FC236}">
                <a16:creationId xmlns:a16="http://schemas.microsoft.com/office/drawing/2014/main" id="{545FD505-9833-DD0F-FFA5-B767DD0C1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0786" y="1966519"/>
            <a:ext cx="609600" cy="609600"/>
          </a:xfrm>
          <a:prstGeom prst="rect">
            <a:avLst/>
          </a:prstGeom>
        </p:spPr>
      </p:pic>
    </p:spTree>
    <p:extLst>
      <p:ext uri="{BB962C8B-B14F-4D97-AF65-F5344CB8AC3E}">
        <p14:creationId xmlns:p14="http://schemas.microsoft.com/office/powerpoint/2010/main" val="25724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895902"/>
            <a:ext cx="10515600" cy="5823672"/>
          </a:xfrm>
        </p:spPr>
        <p:txBody>
          <a:bodyPr>
            <a:noAutofit/>
          </a:bodyPr>
          <a:lstStyle/>
          <a:p>
            <a:pPr marL="0" lvl="0" indent="0" algn="just">
              <a:lnSpc>
                <a:spcPct val="100000"/>
              </a:lnSpc>
              <a:spcBef>
                <a:spcPts val="0"/>
              </a:spcBef>
              <a:buNone/>
            </a:pPr>
            <a:r>
              <a:rPr lang="es-ES" sz="2900" dirty="0">
                <a:solidFill>
                  <a:schemeClr val="tx1">
                    <a:lumMod val="50000"/>
                    <a:lumOff val="50000"/>
                  </a:schemeClr>
                </a:solidFill>
              </a:rPr>
              <a:t>2.- Previo a la asamblea de constitución , la organización tendrá que tramitar el Registro Civil e Identificación el certificado de similitud de nombre y adjuntarla en la documentación que tendrá que entregar para su tramitación y aprobación.</a:t>
            </a:r>
          </a:p>
          <a:p>
            <a:pPr marL="0" lvl="0" indent="0" algn="just">
              <a:lnSpc>
                <a:spcPct val="100000"/>
              </a:lnSpc>
              <a:spcBef>
                <a:spcPts val="0"/>
              </a:spcBef>
              <a:buNone/>
            </a:pPr>
            <a:r>
              <a:rPr lang="es-ES" sz="2900" dirty="0">
                <a:solidFill>
                  <a:schemeClr val="tx1">
                    <a:lumMod val="50000"/>
                    <a:lumOff val="50000"/>
                  </a:schemeClr>
                </a:solidFill>
              </a:rPr>
              <a:t>  </a:t>
            </a:r>
          </a:p>
          <a:p>
            <a:pPr marL="0" lvl="0" indent="0" algn="just">
              <a:lnSpc>
                <a:spcPct val="100000"/>
              </a:lnSpc>
              <a:spcBef>
                <a:spcPts val="0"/>
              </a:spcBef>
              <a:buNone/>
            </a:pPr>
            <a:r>
              <a:rPr lang="es-ES" sz="2900" dirty="0">
                <a:solidFill>
                  <a:schemeClr val="tx1">
                    <a:lumMod val="50000"/>
                    <a:lumOff val="50000"/>
                  </a:schemeClr>
                </a:solidFill>
              </a:rPr>
              <a:t>3.- Una vez constituidos la organización, esta tiene 30 días corridos, desde la fecha de constitución para hacer depósito de los antecedentes en la Secretaría Municipal, Acta de Constitución, estatutos de la Organización y certificado del registro civil de similitud de nombre. </a:t>
            </a:r>
          </a:p>
        </p:txBody>
      </p:sp>
      <p:pic>
        <p:nvPicPr>
          <p:cNvPr id="2" name="7">
            <a:hlinkClick r:id="" action="ppaction://media"/>
            <a:extLst>
              <a:ext uri="{FF2B5EF4-FFF2-40B4-BE49-F238E27FC236}">
                <a16:creationId xmlns:a16="http://schemas.microsoft.com/office/drawing/2014/main" id="{2B389353-EAE7-E528-E692-D05DBB803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32690" y="414556"/>
            <a:ext cx="609600" cy="609600"/>
          </a:xfrm>
          <a:prstGeom prst="rect">
            <a:avLst/>
          </a:prstGeom>
        </p:spPr>
      </p:pic>
    </p:spTree>
    <p:extLst>
      <p:ext uri="{BB962C8B-B14F-4D97-AF65-F5344CB8AC3E}">
        <p14:creationId xmlns:p14="http://schemas.microsoft.com/office/powerpoint/2010/main" val="32089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283710"/>
            <a:ext cx="10515600" cy="5574290"/>
          </a:xfrm>
        </p:spPr>
        <p:txBody>
          <a:bodyPr/>
          <a:lstStyle/>
          <a:p>
            <a:pPr marL="0" lvl="0" indent="0" algn="just">
              <a:lnSpc>
                <a:spcPct val="100000"/>
              </a:lnSpc>
              <a:spcBef>
                <a:spcPts val="0"/>
              </a:spcBef>
              <a:buNone/>
            </a:pPr>
            <a:r>
              <a:rPr lang="es-ES" sz="2900" dirty="0">
                <a:solidFill>
                  <a:schemeClr val="tx1">
                    <a:lumMod val="50000"/>
                    <a:lumOff val="50000"/>
                  </a:schemeClr>
                </a:solidFill>
              </a:rPr>
              <a:t>4.- La Secretaria Municipal, dispondrá de 30 días corridos para hacer revisión de los antecedentes, sino hubiesen observación, enviará los documentos para su inscripción al Registro Civil. </a:t>
            </a:r>
          </a:p>
          <a:p>
            <a:pPr marL="0" lvl="0" indent="0" algn="just">
              <a:lnSpc>
                <a:spcPct val="100000"/>
              </a:lnSpc>
              <a:spcBef>
                <a:spcPts val="0"/>
              </a:spcBef>
              <a:buNone/>
            </a:pPr>
            <a:endParaRPr lang="es-ES" sz="2900" dirty="0">
              <a:solidFill>
                <a:schemeClr val="tx1">
                  <a:lumMod val="50000"/>
                  <a:lumOff val="50000"/>
                </a:schemeClr>
              </a:solidFill>
            </a:endParaRPr>
          </a:p>
          <a:p>
            <a:pPr marL="0" lvl="0" indent="0" algn="just">
              <a:lnSpc>
                <a:spcPct val="100000"/>
              </a:lnSpc>
              <a:spcBef>
                <a:spcPts val="0"/>
              </a:spcBef>
              <a:buNone/>
            </a:pPr>
            <a:r>
              <a:rPr lang="es-ES" sz="2900" dirty="0">
                <a:solidFill>
                  <a:schemeClr val="tx1">
                    <a:lumMod val="50000"/>
                    <a:lumOff val="50000"/>
                  </a:schemeClr>
                </a:solidFill>
              </a:rPr>
              <a:t>5.- Si hubiesen observaciones, informará de éstas al representante de la organización para resolverlas oportunamente, según se indica en la ley 20.500 y ajustado a lo señalado en el código civil.</a:t>
            </a:r>
            <a:endParaRPr lang="es-CL" sz="2900" dirty="0">
              <a:solidFill>
                <a:schemeClr val="tx1">
                  <a:lumMod val="50000"/>
                  <a:lumOff val="50000"/>
                </a:schemeClr>
              </a:solidFill>
            </a:endParaRPr>
          </a:p>
          <a:p>
            <a:endParaRPr lang="es-CL" dirty="0"/>
          </a:p>
        </p:txBody>
      </p:sp>
      <p:pic>
        <p:nvPicPr>
          <p:cNvPr id="4" name="8">
            <a:hlinkClick r:id="" action="ppaction://media"/>
            <a:extLst>
              <a:ext uri="{FF2B5EF4-FFF2-40B4-BE49-F238E27FC236}">
                <a16:creationId xmlns:a16="http://schemas.microsoft.com/office/drawing/2014/main" id="{C6919863-E321-9348-9419-E3ECE96BD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5303" y="431334"/>
            <a:ext cx="609600" cy="609600"/>
          </a:xfrm>
          <a:prstGeom prst="rect">
            <a:avLst/>
          </a:prstGeom>
        </p:spPr>
      </p:pic>
    </p:spTree>
    <p:extLst>
      <p:ext uri="{BB962C8B-B14F-4D97-AF65-F5344CB8AC3E}">
        <p14:creationId xmlns:p14="http://schemas.microsoft.com/office/powerpoint/2010/main" val="16110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741</Words>
  <Application>Microsoft Office PowerPoint</Application>
  <PresentationFormat>Panorámica</PresentationFormat>
  <Paragraphs>39</Paragraphs>
  <Slides>10</Slides>
  <Notes>0</Notes>
  <HiddenSlides>0</HiddenSlides>
  <MMClips>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Calibri</vt:lpstr>
      <vt:lpstr>Calibri Light</vt:lpstr>
      <vt:lpstr>Century Gothic</vt:lpstr>
      <vt:lpstr>Tema de Office</vt:lpstr>
      <vt:lpstr>Presentación de PowerPoint</vt:lpstr>
      <vt:lpstr>Presentación de PowerPoint</vt:lpstr>
      <vt:lpstr>Presentación de PowerPoint</vt:lpstr>
      <vt:lpstr>PASOS A SEGUIR   EN EL PROCESO DE CONSTITUCION </vt:lpstr>
      <vt:lpstr>Presentación de PowerPoint</vt:lpstr>
      <vt:lpstr>Presentación de PowerPoint</vt:lpstr>
      <vt:lpstr>CONSTITUCIONES REGIDAS POR LA LEY 20.500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Tramitación persona jurídica</dc:title>
  <dc:creator>estacion</dc:creator>
  <cp:lastModifiedBy>Usuario</cp:lastModifiedBy>
  <cp:revision>10</cp:revision>
  <cp:lastPrinted>2023-03-28T12:29:56Z</cp:lastPrinted>
  <dcterms:created xsi:type="dcterms:W3CDTF">2023-03-21T12:10:36Z</dcterms:created>
  <dcterms:modified xsi:type="dcterms:W3CDTF">2023-04-11T18:26:06Z</dcterms:modified>
</cp:coreProperties>
</file>